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61263"/>
  <p:notesSz cx="6858000" cy="9144000"/>
  <p:defaultTextStyle>
    <a:defPPr>
      <a:defRPr lang="fr-FR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B00"/>
    <a:srgbClr val="B86125"/>
    <a:srgbClr val="C4D600"/>
    <a:srgbClr val="8E9FBC"/>
    <a:srgbClr val="EAAA00"/>
    <a:srgbClr val="AF272F"/>
    <a:srgbClr val="C70008"/>
    <a:srgbClr val="E100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44" y="-47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DA4585AB-93D2-40DA-AC4A-7972ABAEF5BA}" type="datetimeFigureOut">
              <a:rPr lang="fr-FR"/>
              <a:pPr/>
              <a:t>06/12/2017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720AAA8E-65D6-48EC-B085-3555DFBFAFC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63663" y="7288213"/>
            <a:ext cx="4298950" cy="152400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000">
                <a:solidFill>
                  <a:srgbClr val="ED8B00"/>
                </a:solidFill>
                <a:cs typeface="Arial" pitchFamily="34" charset="0"/>
              </a:rPr>
              <a:t>Prénom Nom du rédacteur à modifier dans le masque de diapositive de titre</a:t>
            </a:r>
          </a:p>
        </p:txBody>
      </p:sp>
      <p:pic>
        <p:nvPicPr>
          <p:cNvPr id="6" name="Picture 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38425" cy="151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Image 10" descr="pn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903913"/>
            <a:ext cx="10795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00" y="2160000"/>
            <a:ext cx="9072562" cy="1263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defTabSz="1006475" rtl="0" fontAlgn="base">
              <a:spcBef>
                <a:spcPct val="0"/>
              </a:spcBef>
              <a:spcAft>
                <a:spcPct val="0"/>
              </a:spcAft>
              <a:defRPr lang="fr-FR" sz="4800" b="1" kern="1200" dirty="0" smtClean="0">
                <a:solidFill>
                  <a:srgbClr val="ED8B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504000" y="3780000"/>
            <a:ext cx="9072000" cy="108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="0" i="1">
                <a:solidFill>
                  <a:schemeClr val="tx1"/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0"/>
          <p:cNvSpPr>
            <a:spLocks noChangeShapeType="1"/>
          </p:cNvSpPr>
          <p:nvPr/>
        </p:nvSpPr>
        <p:spPr bwMode="auto">
          <a:xfrm>
            <a:off x="596900" y="0"/>
            <a:ext cx="0" cy="942975"/>
          </a:xfrm>
          <a:prstGeom prst="line">
            <a:avLst/>
          </a:prstGeom>
          <a:noFill/>
          <a:ln w="19050">
            <a:solidFill>
              <a:srgbClr val="ED8B00"/>
            </a:solidFill>
            <a:round/>
            <a:headEnd/>
            <a:tailEnd/>
          </a:ln>
        </p:spPr>
        <p:txBody>
          <a:bodyPr lIns="9000" tIns="9000" rIns="9000" bIns="9000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20000" y="1440000"/>
            <a:ext cx="918000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ED8B00"/>
              </a:buClr>
              <a:buFont typeface="Arial" pitchFamily="34" charset="0"/>
              <a:buChar char="●"/>
              <a:defRPr lang="fr-FR" sz="2400" b="1" i="0" u="none" strike="noStrike" kern="1200" dirty="0" smtClean="0">
                <a:ln>
                  <a:noFill/>
                </a:ln>
                <a:solidFill>
                  <a:srgbClr val="ED8B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>
              <a:buClr>
                <a:srgbClr val="ED8B00"/>
              </a:buClr>
              <a:defRPr lang="fr-FR" sz="2200" b="0" i="0" u="none" strike="noStrike" kern="1200" baseline="0" dirty="0" smtClean="0">
                <a:ln>
                  <a:noFill/>
                </a:ln>
                <a:solidFill>
                  <a:srgbClr val="ED8B00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>
              <a:buFont typeface="Arial" pitchFamily="34" charset="0"/>
              <a:buChar char="-"/>
              <a:defRPr lang="fr-FR" sz="2000" b="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63713" indent="-239713">
              <a:buFont typeface="Arial" pitchFamily="34" charset="0"/>
              <a:buChar char="-"/>
              <a:defRPr lang="fr-FR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416175" indent="-360363">
              <a:buFont typeface="Arial" pitchFamily="34" charset="0"/>
              <a:buChar char="-"/>
              <a:defRPr lang="fr-FR" sz="2000" b="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>
              <a:buFont typeface="Arial" pitchFamily="34" charset="0"/>
              <a:buChar char="-"/>
              <a:defRPr lang="fr-FR" sz="2000" b="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>
              <a:buFont typeface="Arial" pitchFamily="34" charset="0"/>
              <a:buChar char="-"/>
              <a:defRPr lang="fr-FR" sz="2000" b="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>
              <a:buFont typeface="Arial" pitchFamily="34" charset="0"/>
              <a:buChar char="-"/>
              <a:defRPr lang="fr-FR" sz="2000" b="0" i="0" u="none" strike="noStrike" kern="120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>
              <a:buFont typeface="Arial" pitchFamily="34" charset="0"/>
              <a:buChar char="-"/>
              <a:defRPr lang="fr-FR" sz="2000" b="0" i="0" u="none" strike="noStrike" kern="120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5737225" y="7180263"/>
            <a:ext cx="4343400" cy="381000"/>
          </a:xfrm>
          <a:prstGeom prst="rect">
            <a:avLst/>
          </a:prstGeom>
          <a:solidFill>
            <a:srgbClr val="ED8B0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r-FR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7" name="Oval 5"/>
          <p:cNvSpPr>
            <a:spLocks noChangeArrowheads="1"/>
          </p:cNvSpPr>
          <p:nvPr/>
        </p:nvSpPr>
        <p:spPr bwMode="auto">
          <a:xfrm>
            <a:off x="8748713" y="7026275"/>
            <a:ext cx="280987" cy="280988"/>
          </a:xfrm>
          <a:prstGeom prst="ellipse">
            <a:avLst/>
          </a:prstGeom>
          <a:solidFill>
            <a:srgbClr val="8E9FB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9197975" y="7026275"/>
            <a:ext cx="280988" cy="280988"/>
          </a:xfrm>
          <a:prstGeom prst="ellipse">
            <a:avLst/>
          </a:prstGeom>
          <a:solidFill>
            <a:srgbClr val="C4D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Oval 7"/>
          <p:cNvSpPr>
            <a:spLocks noChangeArrowheads="1"/>
          </p:cNvSpPr>
          <p:nvPr/>
        </p:nvSpPr>
        <p:spPr bwMode="auto">
          <a:xfrm>
            <a:off x="9647238" y="7026275"/>
            <a:ext cx="280987" cy="280988"/>
          </a:xfrm>
          <a:prstGeom prst="ellipse">
            <a:avLst/>
          </a:prstGeom>
          <a:solidFill>
            <a:srgbClr val="B8612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92163" y="71438"/>
            <a:ext cx="90725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03" tIns="50402" rIns="100803" bIns="5040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832475" y="7272338"/>
            <a:ext cx="2897188" cy="2413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000">
                <a:solidFill>
                  <a:schemeClr val="bg1"/>
                </a:solidFill>
                <a:cs typeface="Arial" pitchFamily="34" charset="0"/>
              </a:rPr>
              <a:t>Parc national des Cévennes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690100" y="7073900"/>
            <a:ext cx="192088" cy="1841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fld id="{4B20F543-F1E4-4590-98B8-DB2C295211BE}" type="slidenum">
              <a:rPr lang="fr-FR" sz="1200">
                <a:solidFill>
                  <a:srgbClr val="FFFFFF"/>
                </a:solidFill>
                <a:cs typeface="Arial" pitchFamily="34" charset="0"/>
              </a:rPr>
              <a:pPr algn="ctr"/>
              <a:t>‹N°›</a:t>
            </a:fld>
            <a:endParaRPr lang="fr-FR" sz="12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1006475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ED8B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8B00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8B00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8B00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8B00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A1B61"/>
          </a:solidFill>
          <a:latin typeface="Arial" pitchFamily="34" charset="0"/>
          <a:cs typeface="Arial" pitchFamily="34" charset="0"/>
        </a:defRPr>
      </a:lvl6pPr>
      <a:lvl7pPr marL="914400"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A1B61"/>
          </a:solidFill>
          <a:latin typeface="Arial" pitchFamily="34" charset="0"/>
          <a:cs typeface="Arial" pitchFamily="34" charset="0"/>
        </a:defRPr>
      </a:lvl7pPr>
      <a:lvl8pPr marL="1371600"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A1B61"/>
          </a:solidFill>
          <a:latin typeface="Arial" pitchFamily="34" charset="0"/>
          <a:cs typeface="Arial" pitchFamily="34" charset="0"/>
        </a:defRPr>
      </a:lvl8pPr>
      <a:lvl9pPr marL="1828800" algn="l" defTabSz="10064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A1B61"/>
          </a:solidFill>
          <a:latin typeface="Arial" pitchFamily="34" charset="0"/>
          <a:cs typeface="Arial" pitchFamily="34" charset="0"/>
        </a:defRPr>
      </a:lvl9pPr>
    </p:titleStyle>
    <p:bodyStyle>
      <a:lvl1pPr marL="377825" indent="-377825" algn="l" defTabSz="100647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8A1B6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817563" indent="-314325" algn="l" defTabSz="100647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&gt;"/>
        <a:defRPr sz="2200" kern="1200">
          <a:solidFill>
            <a:srgbClr val="716135"/>
          </a:solidFill>
          <a:latin typeface="Arial" pitchFamily="34" charset="0"/>
          <a:ea typeface="Arial" charset="0"/>
          <a:cs typeface="Arial" pitchFamily="34" charset="0"/>
        </a:defRPr>
      </a:lvl2pPr>
      <a:lvl3pPr marL="1258888" indent="-250825" algn="l" defTabSz="100647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763713" indent="-250825" algn="l" defTabSz="100647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471738" indent="-457200" algn="l" defTabSz="100647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2160588"/>
            <a:ext cx="9072562" cy="12636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Considérer nos paysages</a:t>
            </a:r>
            <a:endParaRPr dirty="0"/>
          </a:p>
        </p:txBody>
      </p:sp>
      <p:sp>
        <p:nvSpPr>
          <p:cNvPr id="6146" name="Sous-titre 2"/>
          <p:cNvSpPr>
            <a:spLocks noGrp="1"/>
          </p:cNvSpPr>
          <p:nvPr>
            <p:ph type="subTitle" idx="1"/>
          </p:nvPr>
        </p:nvSpPr>
        <p:spPr bwMode="auto">
          <a:xfrm>
            <a:off x="503238" y="3779837"/>
            <a:ext cx="9072562" cy="18009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dirty="0" smtClean="0">
                <a:ea typeface="ＭＳ Ｐゴシック" pitchFamily="34" charset="-128"/>
              </a:rPr>
              <a:t>De l’atlas des paysages à la signalétique</a:t>
            </a:r>
          </a:p>
          <a:p>
            <a:endParaRPr lang="fr-FR" dirty="0" smtClean="0">
              <a:ea typeface="ＭＳ Ｐゴシック" pitchFamily="34" charset="-128"/>
            </a:endParaRPr>
          </a:p>
          <a:p>
            <a:r>
              <a:rPr lang="fr-FR" dirty="0" smtClean="0">
                <a:ea typeface="ＭＳ Ｐゴシック" pitchFamily="34" charset="-128"/>
              </a:rPr>
              <a:t>Vendredi 4 novembre 2016 / Florac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832" y="0"/>
            <a:ext cx="9072562" cy="900112"/>
          </a:xfrm>
        </p:spPr>
        <p:txBody>
          <a:bodyPr/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800" y="972319"/>
            <a:ext cx="9433048" cy="5976664"/>
          </a:xfrm>
        </p:spPr>
        <p:txBody>
          <a:bodyPr/>
          <a:lstStyle/>
          <a:p>
            <a:pPr lvl="0"/>
            <a:r>
              <a:rPr lang="fr-FR" sz="1800" dirty="0" smtClean="0"/>
              <a:t>13h45</a:t>
            </a:r>
            <a:r>
              <a:rPr lang="fr-FR" sz="1800" dirty="0"/>
              <a:t> : </a:t>
            </a:r>
            <a:r>
              <a:rPr lang="fr-FR" sz="1800" i="1" dirty="0" smtClean="0"/>
              <a:t>Introduction : qu’entend-on par  « paysage » ? </a:t>
            </a:r>
            <a:r>
              <a:rPr lang="fr-FR" sz="1800" i="1" dirty="0"/>
              <a:t>Eric </a:t>
            </a:r>
            <a:r>
              <a:rPr lang="fr-FR" sz="1800" i="1" dirty="0" err="1"/>
              <a:t>Dessolier</a:t>
            </a:r>
            <a:r>
              <a:rPr lang="fr-FR" sz="1800" i="1" dirty="0"/>
              <a:t> </a:t>
            </a:r>
            <a:endParaRPr lang="fr-FR" sz="1800" dirty="0"/>
          </a:p>
          <a:p>
            <a:pPr lvl="0">
              <a:buNone/>
            </a:pPr>
            <a:r>
              <a:rPr lang="fr-FR" sz="1800" i="1" dirty="0"/>
              <a:t> </a:t>
            </a:r>
          </a:p>
          <a:p>
            <a:r>
              <a:rPr lang="fr-FR" sz="1800" dirty="0" smtClean="0"/>
              <a:t>14h00</a:t>
            </a:r>
            <a:r>
              <a:rPr lang="fr-FR" sz="1800" dirty="0"/>
              <a:t> : </a:t>
            </a:r>
            <a:r>
              <a:rPr lang="fr-FR" sz="1800" i="1" dirty="0" smtClean="0"/>
              <a:t>L’atlas des paysages : Eric </a:t>
            </a:r>
            <a:r>
              <a:rPr lang="fr-FR" sz="1800" i="1" dirty="0" err="1" smtClean="0"/>
              <a:t>Dessolier</a:t>
            </a:r>
            <a:r>
              <a:rPr lang="fr-FR" sz="1800" i="1" dirty="0" smtClean="0"/>
              <a:t> (PNC)</a:t>
            </a:r>
            <a:endParaRPr lang="fr-FR" sz="1800" dirty="0"/>
          </a:p>
          <a:p>
            <a:pPr lvl="0">
              <a:buNone/>
            </a:pPr>
            <a:r>
              <a:rPr lang="fr-FR" sz="1800" dirty="0"/>
              <a:t>	</a:t>
            </a:r>
            <a:endParaRPr lang="fr-FR" sz="1800" i="1" dirty="0"/>
          </a:p>
          <a:p>
            <a:r>
              <a:rPr lang="fr-FR" sz="1800" dirty="0" smtClean="0"/>
              <a:t>14h30 : Les paysages nocturnes : Xavier </a:t>
            </a:r>
            <a:r>
              <a:rPr lang="fr-FR" sz="1800" dirty="0" err="1" smtClean="0"/>
              <a:t>Wojtaszak</a:t>
            </a:r>
            <a:r>
              <a:rPr lang="fr-FR" sz="1800" dirty="0" smtClean="0"/>
              <a:t> (PNC)</a:t>
            </a:r>
          </a:p>
          <a:p>
            <a:pPr>
              <a:buNone/>
            </a:pPr>
            <a:endParaRPr lang="fr-FR" sz="1800" dirty="0"/>
          </a:p>
          <a:p>
            <a:r>
              <a:rPr lang="fr-FR" sz="1800" dirty="0" smtClean="0"/>
              <a:t>15h00</a:t>
            </a:r>
            <a:r>
              <a:rPr lang="fr-FR" sz="1800" dirty="0"/>
              <a:t> : </a:t>
            </a:r>
            <a:r>
              <a:rPr lang="fr-FR" sz="1800" i="1" dirty="0" smtClean="0"/>
              <a:t>Signalétique et paysage, cadre règlementaire : Sophie </a:t>
            </a:r>
            <a:r>
              <a:rPr lang="fr-FR" sz="1800" i="1" dirty="0" err="1" smtClean="0"/>
              <a:t>Soboleff</a:t>
            </a:r>
            <a:r>
              <a:rPr lang="fr-FR" sz="1800" i="1" dirty="0" smtClean="0"/>
              <a:t> (DDT 48)</a:t>
            </a:r>
          </a:p>
          <a:p>
            <a:pPr>
              <a:buNone/>
            </a:pPr>
            <a:endParaRPr lang="fr-FR" sz="1800" i="1" dirty="0"/>
          </a:p>
          <a:p>
            <a:r>
              <a:rPr lang="fr-FR" sz="1800" dirty="0" smtClean="0"/>
              <a:t>15h30</a:t>
            </a:r>
            <a:r>
              <a:rPr lang="fr-FR" sz="1800" dirty="0"/>
              <a:t> : </a:t>
            </a:r>
            <a:r>
              <a:rPr lang="fr-FR" sz="1800" i="1" dirty="0" smtClean="0"/>
              <a:t>Le RLP, un des outils disponible : Sophie </a:t>
            </a:r>
            <a:r>
              <a:rPr lang="fr-FR" sz="1800" i="1" dirty="0" err="1" smtClean="0"/>
              <a:t>Soboleff</a:t>
            </a:r>
            <a:r>
              <a:rPr lang="fr-FR" sz="1800" i="1" dirty="0" smtClean="0"/>
              <a:t> (DDT 48)</a:t>
            </a:r>
            <a:endParaRPr lang="fr-FR" sz="1800" dirty="0"/>
          </a:p>
          <a:p>
            <a:pPr lvl="0">
              <a:buNone/>
            </a:pPr>
            <a:r>
              <a:rPr lang="fr-FR" sz="1800" dirty="0"/>
              <a:t>	</a:t>
            </a:r>
            <a:endParaRPr lang="fr-FR" sz="1800" i="1" dirty="0"/>
          </a:p>
          <a:p>
            <a:r>
              <a:rPr lang="fr-FR" sz="1800" dirty="0" smtClean="0"/>
              <a:t>15h45</a:t>
            </a:r>
            <a:r>
              <a:rPr lang="fr-FR" sz="1800" dirty="0"/>
              <a:t> : </a:t>
            </a:r>
            <a:r>
              <a:rPr lang="fr-FR" sz="1800" dirty="0" smtClean="0"/>
              <a:t>Hors agglomération : les SIL du Gard et de la Lozère,</a:t>
            </a:r>
          </a:p>
          <a:p>
            <a:pPr>
              <a:buNone/>
            </a:pPr>
            <a:r>
              <a:rPr lang="fr-FR" sz="1800" i="1" dirty="0" smtClean="0"/>
              <a:t>		Paul </a:t>
            </a:r>
            <a:r>
              <a:rPr lang="fr-FR" sz="1800" i="1" dirty="0" err="1" smtClean="0"/>
              <a:t>Peytavin</a:t>
            </a:r>
            <a:r>
              <a:rPr lang="fr-FR" sz="1800" i="1" dirty="0" smtClean="0"/>
              <a:t>, CD 48</a:t>
            </a:r>
          </a:p>
          <a:p>
            <a:pPr>
              <a:buNone/>
            </a:pPr>
            <a:r>
              <a:rPr lang="fr-FR" sz="1800" i="1" dirty="0"/>
              <a:t>	</a:t>
            </a:r>
            <a:r>
              <a:rPr lang="fr-FR" sz="1800" i="1" dirty="0" smtClean="0"/>
              <a:t>	</a:t>
            </a:r>
            <a:r>
              <a:rPr lang="fr-FR" sz="1800" i="1" dirty="0" err="1" smtClean="0"/>
              <a:t>Lauriane</a:t>
            </a:r>
            <a:r>
              <a:rPr lang="fr-FR" sz="1800" i="1" dirty="0" smtClean="0"/>
              <a:t> Barbe, CD 30</a:t>
            </a:r>
            <a:endParaRPr lang="fr-FR" sz="1800" i="1" dirty="0"/>
          </a:p>
          <a:p>
            <a:pPr lvl="0"/>
            <a:r>
              <a:rPr lang="fr-FR" sz="1800" i="1" dirty="0" smtClean="0"/>
              <a:t>16h15 : En agglomération, la SIL du PNC, </a:t>
            </a:r>
            <a:r>
              <a:rPr lang="fr-FR" sz="1800" i="1" dirty="0"/>
              <a:t>Nathalie Thomas PNC</a:t>
            </a:r>
            <a:endParaRPr lang="fr-FR" sz="1800" i="1" dirty="0" smtClean="0"/>
          </a:p>
          <a:p>
            <a:pPr lvl="0">
              <a:buNone/>
            </a:pPr>
            <a:r>
              <a:rPr lang="fr-FR" sz="1800" i="1" dirty="0"/>
              <a:t>	</a:t>
            </a:r>
            <a:r>
              <a:rPr lang="fr-FR" sz="1800" i="1" dirty="0" smtClean="0"/>
              <a:t>	</a:t>
            </a:r>
            <a:endParaRPr lang="fr-FR" sz="1800" i="1" dirty="0"/>
          </a:p>
          <a:p>
            <a:r>
              <a:rPr lang="fr-FR" sz="1800" i="1" dirty="0" smtClean="0"/>
              <a:t>16h30 : Retour d’expérience dans les gorges du Tarn : </a:t>
            </a:r>
          </a:p>
          <a:p>
            <a:pPr>
              <a:buNone/>
            </a:pPr>
            <a:r>
              <a:rPr lang="fr-FR" sz="1800" i="1" dirty="0" smtClean="0"/>
              <a:t>		Agnès </a:t>
            </a:r>
            <a:r>
              <a:rPr lang="fr-FR" sz="1800" i="1" dirty="0" err="1" smtClean="0"/>
              <a:t>Badaroux</a:t>
            </a:r>
            <a:r>
              <a:rPr lang="fr-FR" sz="1800" i="1" dirty="0" smtClean="0"/>
              <a:t>, vice présidente du Syndicat Mixte des Gorges du Tarn</a:t>
            </a:r>
          </a:p>
          <a:p>
            <a:pPr lvl="0">
              <a:buNone/>
            </a:pPr>
            <a:endParaRPr lang="fr-FR" sz="1800" i="1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NC - diapora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1_PNC - diaporama</Template>
  <TotalTime>25</TotalTime>
  <Words>18</Words>
  <Application>Microsoft Office PowerPoint</Application>
  <PresentationFormat>Personnalisé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1_PNC - diaporama</vt:lpstr>
      <vt:lpstr>Considérer nos paysages</vt:lpstr>
      <vt:lpstr>Programme</vt:lpstr>
    </vt:vector>
  </TitlesOfParts>
  <Company>HP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Considérer nos paysages</dc:title>
  <dc:creator>Scherrer</dc:creator>
  <cp:lastModifiedBy>Vambairgue</cp:lastModifiedBy>
  <cp:revision>7</cp:revision>
  <dcterms:created xsi:type="dcterms:W3CDTF">2016-10-27T12:10:33Z</dcterms:created>
  <dcterms:modified xsi:type="dcterms:W3CDTF">2017-12-06T09:20:44Z</dcterms:modified>
</cp:coreProperties>
</file>