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4" r:id="rId4"/>
    <p:sldId id="260" r:id="rId5"/>
    <p:sldId id="259" r:id="rId6"/>
    <p:sldId id="261" r:id="rId7"/>
    <p:sldId id="263" r:id="rId8"/>
    <p:sldId id="262" r:id="rId9"/>
  </p:sldIdLst>
  <p:sldSz cx="10080625" cy="7561263"/>
  <p:notesSz cx="6858000" cy="9144000"/>
  <p:defaultTextStyle>
    <a:defPPr>
      <a:defRPr lang="fr-FR"/>
    </a:defPPr>
    <a:lvl1pPr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503238" indent="-46038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1006475" indent="-92075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511300" indent="-139700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2014538" indent="-185738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B00"/>
    <a:srgbClr val="EAAA00"/>
    <a:srgbClr val="B86125"/>
    <a:srgbClr val="C4D600"/>
    <a:srgbClr val="8E9FBC"/>
    <a:srgbClr val="AF272F"/>
    <a:srgbClr val="C70008"/>
    <a:srgbClr val="E100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46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803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3BADA963-87C5-48D1-891B-8BB184D229AD}" type="datetimeFigureOut">
              <a:rPr lang="fr-FR"/>
              <a:pPr/>
              <a:t>06/12/2017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803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9291E54A-F34B-423F-BCB4-82716BDCA1BD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63663" y="7288213"/>
            <a:ext cx="4298950" cy="15240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fr-FR" sz="1000">
                <a:solidFill>
                  <a:srgbClr val="ED8B00"/>
                </a:solidFill>
                <a:cs typeface="Arial" pitchFamily="34" charset="0"/>
              </a:rPr>
              <a:t>Prénom Nom du rédacteur à modifier dans le masque de diapositive de titre</a:t>
            </a:r>
          </a:p>
        </p:txBody>
      </p:sp>
      <p:pic>
        <p:nvPicPr>
          <p:cNvPr id="6" name="Picture 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38425" cy="1511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Image 10" descr="pn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5903913"/>
            <a:ext cx="1079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00" y="2160000"/>
            <a:ext cx="9072562" cy="12636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defTabSz="1006475" rtl="0" fontAlgn="base">
              <a:spcBef>
                <a:spcPct val="0"/>
              </a:spcBef>
              <a:spcAft>
                <a:spcPct val="0"/>
              </a:spcAft>
              <a:defRPr lang="fr-FR" sz="4800" b="1" kern="1200" dirty="0" smtClean="0">
                <a:solidFill>
                  <a:srgbClr val="ED8B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04000" y="3780000"/>
            <a:ext cx="9072000" cy="108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800" b="0" i="1">
                <a:solidFill>
                  <a:schemeClr val="tx1"/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cteur droit 10"/>
          <p:cNvSpPr>
            <a:spLocks noChangeShapeType="1"/>
          </p:cNvSpPr>
          <p:nvPr/>
        </p:nvSpPr>
        <p:spPr bwMode="auto">
          <a:xfrm>
            <a:off x="596900" y="0"/>
            <a:ext cx="0" cy="942975"/>
          </a:xfrm>
          <a:prstGeom prst="line">
            <a:avLst/>
          </a:prstGeom>
          <a:noFill/>
          <a:ln w="19050">
            <a:solidFill>
              <a:srgbClr val="ED8B00"/>
            </a:solidFill>
            <a:round/>
            <a:headEnd/>
            <a:tailEnd/>
          </a:ln>
        </p:spPr>
        <p:txBody>
          <a:bodyPr lIns="9000" tIns="9000" rIns="9000" bIns="9000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720000" y="1440000"/>
            <a:ext cx="918000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ED8B00"/>
              </a:buClr>
              <a:buFont typeface="Arial" pitchFamily="34" charset="0"/>
              <a:buChar char="●"/>
              <a:defRPr lang="fr-FR" sz="2400" b="1" i="0" u="none" strike="noStrike" kern="1200" dirty="0" smtClean="0">
                <a:ln>
                  <a:noFill/>
                </a:ln>
                <a:solidFill>
                  <a:srgbClr val="ED8B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  <a:lvl2pPr>
              <a:buClr>
                <a:srgbClr val="ED8B00"/>
              </a:buClr>
              <a:defRPr lang="fr-FR" sz="2200" b="0" i="0" u="none" strike="noStrike" kern="1200" baseline="0" dirty="0" smtClean="0">
                <a:ln>
                  <a:noFill/>
                </a:ln>
                <a:solidFill>
                  <a:srgbClr val="ED8B00"/>
                </a:solidFill>
                <a:latin typeface="Arial" pitchFamily="18"/>
                <a:ea typeface="Microsoft YaHei" pitchFamily="2"/>
                <a:cs typeface="Mangal" pitchFamily="2"/>
              </a:defRPr>
            </a:lvl2pPr>
            <a:lvl3pPr>
              <a:buFont typeface="Arial" pitchFamily="34" charset="0"/>
              <a:buChar char="-"/>
              <a:defRPr lang="fr-FR" sz="20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3pPr>
            <a:lvl4pPr marL="1763713" indent="-239713">
              <a:buFont typeface="Arial" pitchFamily="34" charset="0"/>
              <a:buChar char="-"/>
              <a:defRPr lang="fr-FR" sz="20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4pPr>
            <a:lvl5pPr marL="2416175" indent="-360363">
              <a:buFont typeface="Arial" pitchFamily="34" charset="0"/>
              <a:buChar char="-"/>
              <a:defRPr lang="fr-FR" sz="20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5pPr>
            <a:lvl6pPr>
              <a:buFont typeface="Arial" pitchFamily="34" charset="0"/>
              <a:buChar char="-"/>
              <a:defRPr lang="fr-FR" sz="20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6pPr>
            <a:lvl7pPr>
              <a:buFont typeface="Arial" pitchFamily="34" charset="0"/>
              <a:buChar char="-"/>
              <a:defRPr lang="fr-FR" sz="20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7pPr>
            <a:lvl8pPr>
              <a:buFont typeface="Arial" pitchFamily="34" charset="0"/>
              <a:buChar char="-"/>
              <a:defRPr lang="fr-FR" sz="20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8pPr>
            <a:lvl9pPr>
              <a:buFont typeface="Arial" pitchFamily="34" charset="0"/>
              <a:buChar char="-"/>
              <a:defRPr lang="fr-FR" sz="20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5737225" y="7180263"/>
            <a:ext cx="4343400" cy="381000"/>
          </a:xfrm>
          <a:prstGeom prst="rect">
            <a:avLst/>
          </a:prstGeom>
          <a:solidFill>
            <a:srgbClr val="ED8B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27" name="Oval 5"/>
          <p:cNvSpPr>
            <a:spLocks noChangeArrowheads="1"/>
          </p:cNvSpPr>
          <p:nvPr/>
        </p:nvSpPr>
        <p:spPr bwMode="auto">
          <a:xfrm>
            <a:off x="8748713" y="7026275"/>
            <a:ext cx="280987" cy="280988"/>
          </a:xfrm>
          <a:prstGeom prst="ellipse">
            <a:avLst/>
          </a:prstGeom>
          <a:solidFill>
            <a:srgbClr val="8E9FB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8" name="Oval 6"/>
          <p:cNvSpPr>
            <a:spLocks noChangeArrowheads="1"/>
          </p:cNvSpPr>
          <p:nvPr/>
        </p:nvSpPr>
        <p:spPr bwMode="auto">
          <a:xfrm>
            <a:off x="9197975" y="7026275"/>
            <a:ext cx="280988" cy="280988"/>
          </a:xfrm>
          <a:prstGeom prst="ellipse">
            <a:avLst/>
          </a:prstGeom>
          <a:solidFill>
            <a:srgbClr val="C4D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9" name="Oval 7"/>
          <p:cNvSpPr>
            <a:spLocks noChangeArrowheads="1"/>
          </p:cNvSpPr>
          <p:nvPr/>
        </p:nvSpPr>
        <p:spPr bwMode="auto">
          <a:xfrm>
            <a:off x="9647238" y="7026275"/>
            <a:ext cx="280987" cy="280988"/>
          </a:xfrm>
          <a:prstGeom prst="ellipse">
            <a:avLst/>
          </a:prstGeom>
          <a:solidFill>
            <a:srgbClr val="B8612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3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792163" y="71438"/>
            <a:ext cx="90725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3" tIns="50402" rIns="100803" bIns="5040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832475" y="7272338"/>
            <a:ext cx="2897188" cy="2413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000">
                <a:solidFill>
                  <a:schemeClr val="bg1"/>
                </a:solidFill>
                <a:cs typeface="Arial" pitchFamily="34" charset="0"/>
              </a:rPr>
              <a:t>Parc national des Cévennes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9690100" y="7073900"/>
            <a:ext cx="192088" cy="1841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fld id="{591C6FCD-B7D2-443B-B5CA-A94DAE31BA33}" type="slidenum">
              <a:rPr lang="fr-FR" sz="1200">
                <a:solidFill>
                  <a:srgbClr val="FFFFFF"/>
                </a:solidFill>
                <a:cs typeface="Arial" pitchFamily="34" charset="0"/>
              </a:rPr>
              <a:pPr algn="ctr"/>
              <a:t>‹N°›</a:t>
            </a:fld>
            <a:endParaRPr lang="fr-FR" sz="120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1006475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ED8B0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8B00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8B00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8B00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8B00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A1B61"/>
          </a:solidFill>
          <a:latin typeface="Arial" pitchFamily="34" charset="0"/>
          <a:cs typeface="Arial" pitchFamily="34" charset="0"/>
        </a:defRPr>
      </a:lvl6pPr>
      <a:lvl7pPr marL="914400"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A1B61"/>
          </a:solidFill>
          <a:latin typeface="Arial" pitchFamily="34" charset="0"/>
          <a:cs typeface="Arial" pitchFamily="34" charset="0"/>
        </a:defRPr>
      </a:lvl7pPr>
      <a:lvl8pPr marL="1371600"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A1B61"/>
          </a:solidFill>
          <a:latin typeface="Arial" pitchFamily="34" charset="0"/>
          <a:cs typeface="Arial" pitchFamily="34" charset="0"/>
        </a:defRPr>
      </a:lvl8pPr>
      <a:lvl9pPr marL="1828800"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A1B61"/>
          </a:solidFill>
          <a:latin typeface="Arial" pitchFamily="34" charset="0"/>
          <a:cs typeface="Arial" pitchFamily="34" charset="0"/>
        </a:defRPr>
      </a:lvl9pPr>
    </p:titleStyle>
    <p:bodyStyle>
      <a:lvl1pPr marL="377825" indent="-377825" algn="l" defTabSz="10064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8A1B6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817563" indent="-314325" algn="l" defTabSz="10064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&gt;"/>
        <a:defRPr sz="2200" kern="1200">
          <a:solidFill>
            <a:srgbClr val="716135"/>
          </a:solidFill>
          <a:latin typeface="Arial" pitchFamily="34" charset="0"/>
          <a:ea typeface="Arial" charset="0"/>
          <a:cs typeface="Arial" pitchFamily="34" charset="0"/>
        </a:defRPr>
      </a:lvl2pPr>
      <a:lvl3pPr marL="1258888" indent="-250825" algn="l" defTabSz="10064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763713" indent="-250825" algn="l" defTabSz="10064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471738" indent="-457200" algn="l" defTabSz="10064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1980431"/>
            <a:ext cx="9072562" cy="2307903"/>
          </a:xfrm>
        </p:spPr>
        <p:txBody>
          <a:bodyPr/>
          <a:lstStyle/>
          <a:p>
            <a:r>
              <a:rPr lang="fr-FR" dirty="0"/>
              <a:t>L’affichage et la signalétique : </a:t>
            </a:r>
            <a:br>
              <a:rPr lang="fr-FR" dirty="0"/>
            </a:br>
            <a:r>
              <a:rPr lang="fr-FR" dirty="0"/>
              <a:t>une composante </a:t>
            </a:r>
            <a:br>
              <a:rPr lang="fr-FR" dirty="0"/>
            </a:br>
            <a:r>
              <a:rPr lang="fr-FR" dirty="0"/>
              <a:t>du paysage d’un lieu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816" y="468263"/>
            <a:ext cx="9072562" cy="1836216"/>
          </a:xfrm>
        </p:spPr>
        <p:txBody>
          <a:bodyPr/>
          <a:lstStyle/>
          <a:p>
            <a:pPr lvl="0" defTabSz="914400"/>
            <a:r>
              <a:rPr lang="fr-FR" sz="2000" dirty="0" smtClean="0">
                <a:latin typeface="Garamond" pitchFamily="18" charset="0"/>
                <a:ea typeface="Times New Roman" pitchFamily="18" charset="0"/>
              </a:rPr>
              <a:t>Comme le bâti, le végétal, ou les vues lointaines,... l’affichage et la signalétique sont une des composantes du paysage d'un lieu.</a:t>
            </a:r>
            <a:br>
              <a:rPr lang="fr-FR" sz="2000" dirty="0" smtClean="0">
                <a:latin typeface="Garamond" pitchFamily="18" charset="0"/>
                <a:ea typeface="Times New Roman" pitchFamily="18" charset="0"/>
              </a:rPr>
            </a:br>
            <a:r>
              <a:rPr lang="fr-FR" sz="2000" dirty="0" smtClean="0">
                <a:latin typeface="Garamond" pitchFamily="18" charset="0"/>
              </a:rPr>
              <a:t/>
            </a:r>
            <a:br>
              <a:rPr lang="fr-FR" sz="2000" dirty="0" smtClean="0">
                <a:latin typeface="Garamond" pitchFamily="18" charset="0"/>
              </a:rPr>
            </a:br>
            <a:r>
              <a:rPr lang="fr-FR" sz="1600" dirty="0" smtClean="0">
                <a:solidFill>
                  <a:schemeClr val="tx1"/>
                </a:solidFill>
                <a:latin typeface="Garamond" pitchFamily="18" charset="0"/>
                <a:ea typeface="Times New Roman" pitchFamily="18" charset="0"/>
              </a:rPr>
              <a:t/>
            </a:r>
            <a:br>
              <a:rPr lang="fr-FR" sz="1600" dirty="0" smtClean="0">
                <a:solidFill>
                  <a:schemeClr val="tx1"/>
                </a:solidFill>
                <a:latin typeface="Garamond" pitchFamily="18" charset="0"/>
                <a:ea typeface="Times New Roman" pitchFamily="18" charset="0"/>
              </a:rPr>
            </a:br>
            <a:endParaRPr lang="fr-FR" sz="1600" dirty="0"/>
          </a:p>
        </p:txBody>
      </p:sp>
      <p:pic>
        <p:nvPicPr>
          <p:cNvPr id="5" name="Picture 5" descr="X:\Architecture urbanisme paysage\0 URBA_PAYSAGE\8_Esquisses_Interne\Esperou_2015\2_Données\photos\photos_10-2015\signalétique_pub\P1000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968" y="2340471"/>
            <a:ext cx="5400600" cy="4011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X:\Architecture urbanisme paysage\0 URBA_PAYSAGE\8_Esquisses_Interne\Esperou_2015\2_Données\photos\photos_10-2015\signalétique_pub\P1000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32" y="2484487"/>
            <a:ext cx="3744416" cy="2808185"/>
          </a:xfrm>
          <a:prstGeom prst="rect">
            <a:avLst/>
          </a:prstGeom>
          <a:noFill/>
        </p:spPr>
      </p:pic>
      <p:pic>
        <p:nvPicPr>
          <p:cNvPr id="7" name="Picture 4" descr="C:\Users\Dessoliers\Desktop\travail_home\P1000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296" y="2988543"/>
            <a:ext cx="4512502" cy="338437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5" name="Rectangle 4"/>
          <p:cNvSpPr/>
          <p:nvPr/>
        </p:nvSpPr>
        <p:spPr>
          <a:xfrm>
            <a:off x="575816" y="684287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ED8B00"/>
                </a:solidFill>
                <a:latin typeface="Garamond" pitchFamily="18" charset="0"/>
                <a:ea typeface="Times New Roman" pitchFamily="18" charset="0"/>
              </a:rPr>
              <a:t>Leur mise en œuvre, leur esthétique (format, couleur) et leur positionnement peuvent être contribuer à la qualité paysagère d’un lieu,  ou à l'inverse, perturber la cohérence et la beauté d'un village, ou d'un site.</a:t>
            </a:r>
            <a:endParaRPr lang="fr-FR" b="1" dirty="0">
              <a:solidFill>
                <a:srgbClr val="ED8B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Porter une attention à ces éléments, c'est donc tenter de maîtriser un impact sur le paysage, comme on le fait pour l'architecture, les matériaux, le sol </a:t>
            </a:r>
            <a:r>
              <a:rPr lang="fr-FR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/>
            <a:endParaRPr lang="fr-FR" dirty="0"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lvl="0">
              <a:buNone/>
            </a:pPr>
            <a:r>
              <a:rPr lang="fr-FR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fr-FR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l'objectif est noble, il ne faut pas négliger ces implantations et minimiser leur rôle.</a:t>
            </a:r>
            <a:endParaRPr lang="fr-FR" dirty="0">
              <a:latin typeface="Garamond" pitchFamily="18" charset="0"/>
              <a:cs typeface="Arial" pitchFamily="34" charset="0"/>
            </a:endParaRP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1840" y="324247"/>
            <a:ext cx="9072562" cy="1476176"/>
          </a:xfrm>
        </p:spPr>
        <p:txBody>
          <a:bodyPr/>
          <a:lstStyle/>
          <a:p>
            <a:r>
              <a:rPr lang="fr-FR" sz="2000" dirty="0" smtClean="0">
                <a:latin typeface="Garamond" pitchFamily="18" charset="0"/>
                <a:ea typeface="Times New Roman" pitchFamily="18" charset="0"/>
              </a:rPr>
              <a:t>Les initiatives privées et publiques sont toutes justifiées par le désir d'informer et de signaler une destination ou un évènement.</a:t>
            </a:r>
            <a:br>
              <a:rPr lang="fr-FR" sz="2000" dirty="0" smtClean="0">
                <a:latin typeface="Garamond" pitchFamily="18" charset="0"/>
                <a:ea typeface="Times New Roman" pitchFamily="18" charset="0"/>
              </a:rPr>
            </a:br>
            <a:r>
              <a:rPr lang="fr-FR" sz="2000" dirty="0" smtClean="0">
                <a:latin typeface="Garamond" pitchFamily="18" charset="0"/>
                <a:ea typeface="Times New Roman" pitchFamily="18" charset="0"/>
              </a:rPr>
              <a:t> </a:t>
            </a:r>
            <a:br>
              <a:rPr lang="fr-FR" sz="2000" dirty="0" smtClean="0">
                <a:latin typeface="Garamond" pitchFamily="18" charset="0"/>
                <a:ea typeface="Times New Roman" pitchFamily="18" charset="0"/>
              </a:rPr>
            </a:br>
            <a:endParaRPr lang="fr-FR" sz="2000" dirty="0"/>
          </a:p>
        </p:txBody>
      </p:sp>
      <p:pic>
        <p:nvPicPr>
          <p:cNvPr id="5" name="Picture 5" descr="C:\Users\Dessoliers\Desktop\travail_home\P1000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888" y="1476375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3808" y="5076776"/>
            <a:ext cx="9180000" cy="1368152"/>
          </a:xfrm>
        </p:spPr>
        <p:txBody>
          <a:bodyPr/>
          <a:lstStyle/>
          <a:p>
            <a:pPr algn="ctr">
              <a:buNone/>
            </a:pPr>
            <a:r>
              <a:rPr lang="fr-FR" sz="2000" dirty="0">
                <a:latin typeface="+mn-lt"/>
                <a:ea typeface="Times New Roman" pitchFamily="18" charset="0"/>
              </a:rPr>
              <a:t>Néanmoins, leur accumulation </a:t>
            </a:r>
            <a:r>
              <a:rPr lang="fr-FR" sz="2000" dirty="0" smtClean="0">
                <a:latin typeface="+mn-lt"/>
                <a:ea typeface="Times New Roman" pitchFamily="18" charset="0"/>
              </a:rPr>
              <a:t>peut </a:t>
            </a:r>
            <a:r>
              <a:rPr lang="fr-FR" sz="2000" dirty="0">
                <a:latin typeface="+mn-lt"/>
                <a:ea typeface="Times New Roman" pitchFamily="18" charset="0"/>
              </a:rPr>
              <a:t>dégrader </a:t>
            </a:r>
            <a:r>
              <a:rPr lang="fr-FR" sz="2000" dirty="0" smtClean="0">
                <a:latin typeface="+mn-lt"/>
                <a:ea typeface="Times New Roman" pitchFamily="18" charset="0"/>
              </a:rPr>
              <a:t>l</a:t>
            </a:r>
            <a:r>
              <a:rPr lang="fr-FR" sz="2000" dirty="0" smtClean="0">
                <a:latin typeface="+mn-lt"/>
              </a:rPr>
              <a:t>’image générale d’un lieu,</a:t>
            </a:r>
          </a:p>
          <a:p>
            <a:pPr algn="ctr"/>
            <a:endParaRPr lang="fr-FR" sz="2000" dirty="0">
              <a:latin typeface="+mn-lt"/>
            </a:endParaRPr>
          </a:p>
          <a:p>
            <a:pPr algn="ctr">
              <a:buNone/>
            </a:pPr>
            <a:r>
              <a:rPr lang="fr-FR" sz="2000" dirty="0">
                <a:latin typeface="+mn-lt"/>
              </a:rPr>
              <a:t>e</a:t>
            </a:r>
            <a:r>
              <a:rPr lang="fr-FR" sz="2000" dirty="0" smtClean="0">
                <a:latin typeface="+mn-lt"/>
              </a:rPr>
              <a:t>t la qualité du message publicitaire devient illisible.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Picture 6" descr="X:\Architecture urbanisme paysage\0 URBA_PAYSAGE\8_Esquisses_Interne\Esperou_2015\2_Données\photos\photos_10-2015\signalétique_pub\P1000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920" y="540271"/>
            <a:ext cx="5688632" cy="4266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Dessoliers\Desktop\travail_home\P1000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232" y="1980431"/>
            <a:ext cx="5139712" cy="3854782"/>
          </a:xfrm>
          <a:prstGeom prst="rect">
            <a:avLst/>
          </a:prstGeom>
          <a:noFill/>
        </p:spPr>
      </p:pic>
      <p:pic>
        <p:nvPicPr>
          <p:cNvPr id="6" name="Picture 2" descr="X:\Architecture urbanisme paysage\0 URBA_PAYSAGE\8_Esquisses_Interne\Esperou_2015\2_Données\photos\photos_08-2015\signaletique\P1000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836415"/>
            <a:ext cx="3646354" cy="2734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7824" y="1476375"/>
            <a:ext cx="9180000" cy="3744416"/>
          </a:xfrm>
        </p:spPr>
        <p:txBody>
          <a:bodyPr/>
          <a:lstStyle/>
          <a:p>
            <a:pPr lvl="0" algn="just">
              <a:spcBef>
                <a:spcPct val="0"/>
              </a:spcBef>
              <a:buNone/>
            </a:pPr>
            <a:r>
              <a:rPr lang="fr-FR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La réorganisation de l'affichage est un projet visant à reconquérir la </a:t>
            </a:r>
            <a:r>
              <a:rPr lang="fr-FR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qualité paysagère </a:t>
            </a:r>
            <a:r>
              <a:rPr lang="fr-FR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d'un lieu. </a:t>
            </a:r>
          </a:p>
          <a:p>
            <a:pPr lvl="0" algn="just">
              <a:spcBef>
                <a:spcPct val="0"/>
              </a:spcBef>
            </a:pPr>
            <a:endParaRPr lang="fr-FR" dirty="0"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lvl="0" algn="just" eaLnBrk="0" hangingPunct="0">
              <a:spcBef>
                <a:spcPct val="0"/>
              </a:spcBef>
              <a:buNone/>
            </a:pPr>
            <a:r>
              <a:rPr lang="fr-FR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Partager </a:t>
            </a:r>
            <a:r>
              <a:rPr lang="fr-FR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ce constat, c’est déjà faire un pas vers la mise en œuvre d’un projet</a:t>
            </a:r>
            <a:r>
              <a:rPr lang="fr-FR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hangingPunct="0">
              <a:spcBef>
                <a:spcPct val="0"/>
              </a:spcBef>
              <a:buNone/>
            </a:pPr>
            <a:endParaRPr lang="fr-FR" sz="2000" dirty="0"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spcBef>
                <a:spcPct val="0"/>
              </a:spcBef>
              <a:buNone/>
            </a:pPr>
            <a:endParaRPr lang="fr-FR" sz="2000" dirty="0" smtClean="0"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spcBef>
                <a:spcPct val="0"/>
              </a:spcBef>
              <a:buNone/>
            </a:pPr>
            <a:endParaRPr lang="fr-FR" sz="2000" dirty="0"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lvl="0">
              <a:buNone/>
            </a:pPr>
            <a:r>
              <a:rPr lang="fr-FR" sz="1800" i="1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Toutes ces photos ont été prises sur le village de l’Espérou (30), qui a engagé une réflexion sur l’aménagement paysager du site.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PNC - diapora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4_PNC - diaporama</Template>
  <TotalTime>41</TotalTime>
  <Words>219</Words>
  <Application>Microsoft Office PowerPoint</Application>
  <PresentationFormat>Personnalisé</PresentationFormat>
  <Paragraphs>17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4_PNC - diaporama</vt:lpstr>
      <vt:lpstr>L’affichage et la signalétique :  une composante  du paysage d’un lieu</vt:lpstr>
      <vt:lpstr>Comme le bâti, le végétal, ou les vues lointaines,... l’affichage et la signalétique sont une des composantes du paysage d'un lieu.   </vt:lpstr>
      <vt:lpstr>Diapositive 3</vt:lpstr>
      <vt:lpstr>Diapositive 4</vt:lpstr>
      <vt:lpstr>Les initiatives privées et publiques sont toutes justifiées par le désir d'informer et de signaler une destination ou un évènement.   </vt:lpstr>
      <vt:lpstr>Diapositive 6</vt:lpstr>
      <vt:lpstr>Diapositive 7</vt:lpstr>
      <vt:lpstr>Diapositive 8</vt:lpstr>
    </vt:vector>
  </TitlesOfParts>
  <Company>HP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L’affichage et la signalétique :  une composante  du paysage d’un lieu</dc:title>
  <dc:creator>Scherrer</dc:creator>
  <cp:lastModifiedBy>Vambairgue</cp:lastModifiedBy>
  <cp:revision>6</cp:revision>
  <dcterms:created xsi:type="dcterms:W3CDTF">2016-10-27T12:31:48Z</dcterms:created>
  <dcterms:modified xsi:type="dcterms:W3CDTF">2017-12-06T09:23:22Z</dcterms:modified>
</cp:coreProperties>
</file>